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CA081F-DF1C-4AAE-A622-CBD0D567FFED}"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3734473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A081F-DF1C-4AAE-A622-CBD0D567FFED}"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2336152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A081F-DF1C-4AAE-A622-CBD0D567FFED}"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863026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CA081F-DF1C-4AAE-A622-CBD0D567FFED}"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3191864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CA081F-DF1C-4AAE-A622-CBD0D567FFED}"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3261379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CA081F-DF1C-4AAE-A622-CBD0D567FFED}"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1885755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CA081F-DF1C-4AAE-A622-CBD0D567FFED}" type="datetimeFigureOut">
              <a:rPr lang="en-US" smtClean="0"/>
              <a:t>4/5/2016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2676257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CA081F-DF1C-4AAE-A622-CBD0D567FFED}"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2320919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CA081F-DF1C-4AAE-A622-CBD0D567FFED}"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2493492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A081F-DF1C-4AAE-A622-CBD0D567FFED}"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1594519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CA081F-DF1C-4AAE-A622-CBD0D567FFED}"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07D2E-4902-48C7-AC7F-37884CDB873B}" type="slidenum">
              <a:rPr lang="en-US" smtClean="0"/>
              <a:t>‹#›</a:t>
            </a:fld>
            <a:endParaRPr lang="en-US"/>
          </a:p>
        </p:txBody>
      </p:sp>
    </p:spTree>
    <p:extLst>
      <p:ext uri="{BB962C8B-B14F-4D97-AF65-F5344CB8AC3E}">
        <p14:creationId xmlns:p14="http://schemas.microsoft.com/office/powerpoint/2010/main" val="429368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CA081F-DF1C-4AAE-A622-CBD0D567FFED}" type="datetimeFigureOut">
              <a:rPr lang="en-US" smtClean="0"/>
              <a:t>4/5/2016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107D2E-4902-48C7-AC7F-37884CDB873B}" type="slidenum">
              <a:rPr lang="en-US" smtClean="0"/>
              <a:t>‹#›</a:t>
            </a:fld>
            <a:endParaRPr lang="en-US"/>
          </a:p>
        </p:txBody>
      </p:sp>
    </p:spTree>
    <p:extLst>
      <p:ext uri="{BB962C8B-B14F-4D97-AF65-F5344CB8AC3E}">
        <p14:creationId xmlns:p14="http://schemas.microsoft.com/office/powerpoint/2010/main" val="38233108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97478"/>
            <a:ext cx="9144000" cy="1517261"/>
          </a:xfrm>
        </p:spPr>
        <p:txBody>
          <a:bodyPr/>
          <a:lstStyle/>
          <a:p>
            <a:r>
              <a:rPr lang="en-US" b="1" u="sng" dirty="0" smtClean="0"/>
              <a:t>History of Gunpowder</a:t>
            </a:r>
            <a:endParaRPr lang="en-US" b="1" u="sng" dirty="0"/>
          </a:p>
        </p:txBody>
      </p:sp>
      <p:sp>
        <p:nvSpPr>
          <p:cNvPr id="3" name="Subtitle 2"/>
          <p:cNvSpPr>
            <a:spLocks noGrp="1"/>
          </p:cNvSpPr>
          <p:nvPr>
            <p:ph type="subTitle" idx="1"/>
          </p:nvPr>
        </p:nvSpPr>
        <p:spPr/>
        <p:txBody>
          <a:bodyPr/>
          <a:lstStyle/>
          <a:p>
            <a:r>
              <a:rPr lang="en-US" dirty="0" smtClean="0"/>
              <a:t>And its impact on the world</a:t>
            </a:r>
            <a:endParaRPr lang="en-US" dirty="0"/>
          </a:p>
        </p:txBody>
      </p:sp>
    </p:spTree>
    <p:extLst>
      <p:ext uri="{BB962C8B-B14F-4D97-AF65-F5344CB8AC3E}">
        <p14:creationId xmlns:p14="http://schemas.microsoft.com/office/powerpoint/2010/main" val="952624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083603"/>
          </a:xfrm>
        </p:spPr>
        <p:txBody>
          <a:bodyPr/>
          <a:lstStyle/>
          <a:p>
            <a:r>
              <a:rPr lang="en-US" dirty="0" smtClean="0"/>
              <a:t>Chinese Alchemists</a:t>
            </a:r>
            <a:endParaRPr lang="en-US" dirty="0"/>
          </a:p>
        </p:txBody>
      </p:sp>
      <p:sp>
        <p:nvSpPr>
          <p:cNvPr id="4" name="Text Placeholder 3"/>
          <p:cNvSpPr>
            <a:spLocks noGrp="1"/>
          </p:cNvSpPr>
          <p:nvPr>
            <p:ph type="body" sz="half" idx="2"/>
          </p:nvPr>
        </p:nvSpPr>
        <p:spPr>
          <a:xfrm>
            <a:off x="839788" y="2057400"/>
            <a:ext cx="5267714" cy="3811588"/>
          </a:xfrm>
        </p:spPr>
        <p:txBody>
          <a:bodyPr>
            <a:noAutofit/>
          </a:bodyPr>
          <a:lstStyle/>
          <a:p>
            <a:r>
              <a:rPr lang="en-US" sz="3200" dirty="0" smtClean="0"/>
              <a:t>Alchemy was the science of attempting to transform matter.  The main goals of alchemists were to figure out how to turn metals into gold or to find an elixir that would grant immortality.</a:t>
            </a:r>
            <a:endParaRPr lang="en-US" sz="3200" dirty="0"/>
          </a:p>
        </p:txBody>
      </p:sp>
      <p:pic>
        <p:nvPicPr>
          <p:cNvPr id="1026" name="Picture 2" descr="http://kaleidoscope.cultural-china.com/chinaWH/upload/upfiles/2010-04/26/the_history_of_gunpowdera62f06a1dbffb958a9cb.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02323" y="1540803"/>
            <a:ext cx="4524375"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968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897147"/>
          </a:xfrm>
        </p:spPr>
        <p:txBody>
          <a:bodyPr/>
          <a:lstStyle/>
          <a:p>
            <a:r>
              <a:rPr lang="en-US" dirty="0" smtClean="0"/>
              <a:t>Accidental Discovery</a:t>
            </a:r>
            <a:endParaRPr lang="en-US" dirty="0"/>
          </a:p>
        </p:txBody>
      </p:sp>
      <p:sp>
        <p:nvSpPr>
          <p:cNvPr id="4" name="Text Placeholder 3"/>
          <p:cNvSpPr>
            <a:spLocks noGrp="1"/>
          </p:cNvSpPr>
          <p:nvPr>
            <p:ph type="body" sz="half" idx="2"/>
          </p:nvPr>
        </p:nvSpPr>
        <p:spPr>
          <a:xfrm>
            <a:off x="839788" y="1449238"/>
            <a:ext cx="3932237" cy="4419750"/>
          </a:xfrm>
        </p:spPr>
        <p:txBody>
          <a:bodyPr>
            <a:noAutofit/>
          </a:bodyPr>
          <a:lstStyle/>
          <a:p>
            <a:r>
              <a:rPr lang="en-US" sz="2400" dirty="0" smtClean="0">
                <a:solidFill>
                  <a:srgbClr val="FF0000"/>
                </a:solidFill>
              </a:rPr>
              <a:t>Saltpeter = potassium nitrate</a:t>
            </a:r>
          </a:p>
          <a:p>
            <a:r>
              <a:rPr lang="en-US" sz="2400" dirty="0" smtClean="0"/>
              <a:t>It was mixed with </a:t>
            </a:r>
            <a:r>
              <a:rPr lang="en-US" sz="2400" dirty="0" smtClean="0"/>
              <a:t>sulfur </a:t>
            </a:r>
            <a:r>
              <a:rPr lang="en-US" sz="2400" dirty="0" smtClean="0"/>
              <a:t>and charcoal</a:t>
            </a:r>
          </a:p>
          <a:p>
            <a:r>
              <a:rPr lang="en-US" sz="2400" dirty="0" smtClean="0"/>
              <a:t>The result was a mysterious powder from which, observers remarked in a text dated from the mid-9th century, "smoke and flames result, so that [the scientists'] hands and faces have been burnt, and even the whole house where they were working burned down."</a:t>
            </a:r>
            <a:endParaRPr lang="en-US" sz="2400" dirty="0"/>
          </a:p>
        </p:txBody>
      </p:sp>
      <p:pic>
        <p:nvPicPr>
          <p:cNvPr id="2050" name="Picture 2" descr="http://cdn.c.photoshelter.com/img-get/I0000JPWsP3Dt004/s/860/860/Fphoto-48800002A-3JY.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7515" r="7515"/>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981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741872"/>
          </a:xfrm>
        </p:spPr>
        <p:txBody>
          <a:bodyPr/>
          <a:lstStyle/>
          <a:p>
            <a:r>
              <a:rPr lang="en-US" dirty="0" smtClean="0"/>
              <a:t>Early Use</a:t>
            </a:r>
            <a:endParaRPr lang="en-US" dirty="0"/>
          </a:p>
        </p:txBody>
      </p:sp>
      <p:sp>
        <p:nvSpPr>
          <p:cNvPr id="4" name="Text Placeholder 3"/>
          <p:cNvSpPr>
            <a:spLocks noGrp="1"/>
          </p:cNvSpPr>
          <p:nvPr>
            <p:ph type="body" sz="half" idx="2"/>
          </p:nvPr>
        </p:nvSpPr>
        <p:spPr>
          <a:xfrm>
            <a:off x="839788" y="1362974"/>
            <a:ext cx="3932237" cy="4506014"/>
          </a:xfrm>
        </p:spPr>
        <p:txBody>
          <a:bodyPr>
            <a:normAutofit fontScale="92500" lnSpcReduction="10000"/>
          </a:bodyPr>
          <a:lstStyle/>
          <a:p>
            <a:r>
              <a:rPr lang="en-US" sz="2400" dirty="0"/>
              <a:t>U</a:t>
            </a:r>
            <a:r>
              <a:rPr lang="en-US" sz="2400" dirty="0" smtClean="0"/>
              <a:t>sed by the Sung Dynasty, tubes filled with gunpowder were attached to arrows and sent them flying across enemy lines.</a:t>
            </a:r>
          </a:p>
          <a:p>
            <a:r>
              <a:rPr lang="en-US" sz="2400" dirty="0" smtClean="0"/>
              <a:t>The Sung Dynasty used gunpowder extensively against the Mongols, </a:t>
            </a:r>
            <a:r>
              <a:rPr lang="en-US" sz="2400" dirty="0"/>
              <a:t>whose constant invasions into the country plagued </a:t>
            </a:r>
            <a:r>
              <a:rPr lang="en-US" sz="2400" dirty="0" smtClean="0"/>
              <a:t>the Chinese throughout </a:t>
            </a:r>
            <a:r>
              <a:rPr lang="en-US" sz="2400" dirty="0"/>
              <a:t>the period. </a:t>
            </a:r>
            <a:r>
              <a:rPr lang="en-US" sz="2400" dirty="0" smtClean="0"/>
              <a:t>More </a:t>
            </a:r>
            <a:r>
              <a:rPr lang="en-US" sz="2400" dirty="0"/>
              <a:t>gunpowder-based weapons were invented by the Chinese and perfected against the Mongols in the next centuries, including the first cannons and grenades.</a:t>
            </a:r>
          </a:p>
          <a:p>
            <a:endParaRPr lang="en-US" dirty="0"/>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0180" b="1018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5582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854015"/>
          </a:xfrm>
        </p:spPr>
        <p:txBody>
          <a:bodyPr/>
          <a:lstStyle/>
          <a:p>
            <a:r>
              <a:rPr lang="en-US" dirty="0" smtClean="0"/>
              <a:t>Mind Games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2454" r="2454"/>
          <a:stretch>
            <a:fillRect/>
          </a:stretch>
        </p:blipFill>
        <p:spPr/>
      </p:pic>
      <p:sp>
        <p:nvSpPr>
          <p:cNvPr id="4" name="Text Placeholder 3"/>
          <p:cNvSpPr>
            <a:spLocks noGrp="1"/>
          </p:cNvSpPr>
          <p:nvPr>
            <p:ph type="body" sz="half" idx="2"/>
          </p:nvPr>
        </p:nvSpPr>
        <p:spPr/>
        <p:txBody>
          <a:bodyPr/>
          <a:lstStyle/>
          <a:p>
            <a:r>
              <a:rPr lang="en-US" sz="2400" dirty="0"/>
              <a:t>The psychological effect alone of the mystifying new technology likely helped the Chinese win battles against </a:t>
            </a:r>
            <a:r>
              <a:rPr lang="en-US" sz="2400"/>
              <a:t>the </a:t>
            </a:r>
            <a:r>
              <a:rPr lang="en-US" sz="2400" smtClean="0"/>
              <a:t>Mongols.</a:t>
            </a:r>
            <a:endParaRPr lang="en-US" sz="2400" dirty="0"/>
          </a:p>
          <a:p>
            <a:endParaRPr lang="en-US" dirty="0"/>
          </a:p>
        </p:txBody>
      </p:sp>
    </p:spTree>
    <p:extLst>
      <p:ext uri="{BB962C8B-B14F-4D97-AF65-F5344CB8AC3E}">
        <p14:creationId xmlns:p14="http://schemas.microsoft.com/office/powerpoint/2010/main" val="376641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871268"/>
          </a:xfrm>
        </p:spPr>
        <p:txBody>
          <a:bodyPr/>
          <a:lstStyle/>
          <a:p>
            <a:r>
              <a:rPr lang="en-US" dirty="0" smtClean="0"/>
              <a:t>Migration</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8948" r="18948"/>
          <a:stretch>
            <a:fillRect/>
          </a:stretch>
        </p:blipFill>
        <p:spPr>
          <a:xfrm>
            <a:off x="5329837" y="1039183"/>
            <a:ext cx="5916224" cy="4671504"/>
          </a:xfrm>
        </p:spPr>
      </p:pic>
      <p:sp>
        <p:nvSpPr>
          <p:cNvPr id="4" name="Text Placeholder 3"/>
          <p:cNvSpPr>
            <a:spLocks noGrp="1"/>
          </p:cNvSpPr>
          <p:nvPr>
            <p:ph type="body" sz="half" idx="2"/>
          </p:nvPr>
        </p:nvSpPr>
        <p:spPr>
          <a:xfrm>
            <a:off x="839788" y="1483743"/>
            <a:ext cx="3932237" cy="4385245"/>
          </a:xfrm>
        </p:spPr>
        <p:txBody>
          <a:bodyPr/>
          <a:lstStyle/>
          <a:p>
            <a:r>
              <a:rPr lang="en-US" sz="2400" dirty="0"/>
              <a:t>Gunpowder somehow remained a monopoly of the Chinese until the 13th century, when the science was passed along the ancient </a:t>
            </a:r>
            <a:r>
              <a:rPr lang="en-US" sz="2400" dirty="0" smtClean="0"/>
              <a:t>silk trade route to </a:t>
            </a:r>
            <a:r>
              <a:rPr lang="en-US" sz="2400" dirty="0"/>
              <a:t>Europe and the Islamic world, where it became a deciding factor in many Middle Age skirmishes.</a:t>
            </a:r>
          </a:p>
          <a:p>
            <a:endParaRPr lang="en-US" dirty="0"/>
          </a:p>
        </p:txBody>
      </p:sp>
    </p:spTree>
    <p:extLst>
      <p:ext uri="{BB962C8B-B14F-4D97-AF65-F5344CB8AC3E}">
        <p14:creationId xmlns:p14="http://schemas.microsoft.com/office/powerpoint/2010/main" val="2057898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854015"/>
          </a:xfrm>
        </p:spPr>
        <p:txBody>
          <a:bodyPr/>
          <a:lstStyle/>
          <a:p>
            <a:r>
              <a:rPr lang="en-US" dirty="0" smtClean="0"/>
              <a:t>Gunpowder vs. Forts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7763" r="7763"/>
          <a:stretch>
            <a:fillRect/>
          </a:stretch>
        </p:blipFill>
        <p:spPr>
          <a:xfrm>
            <a:off x="5278079" y="995363"/>
            <a:ext cx="6172200" cy="4873625"/>
          </a:xfrm>
        </p:spPr>
      </p:pic>
      <p:sp>
        <p:nvSpPr>
          <p:cNvPr id="4" name="Text Placeholder 3"/>
          <p:cNvSpPr>
            <a:spLocks noGrp="1"/>
          </p:cNvSpPr>
          <p:nvPr>
            <p:ph type="body" sz="half" idx="2"/>
          </p:nvPr>
        </p:nvSpPr>
        <p:spPr>
          <a:xfrm>
            <a:off x="839788" y="1595887"/>
            <a:ext cx="3932237" cy="4273101"/>
          </a:xfrm>
        </p:spPr>
        <p:txBody>
          <a:bodyPr>
            <a:normAutofit/>
          </a:bodyPr>
          <a:lstStyle/>
          <a:p>
            <a:r>
              <a:rPr lang="en-US" sz="2400" dirty="0" smtClean="0"/>
              <a:t>Ancient forts were not designed to withstand cannon blasts.  Square designs were easy to break through.  Newer forts were designed in a star shape to make cannonballs bounce off at odd angles.</a:t>
            </a:r>
            <a:endParaRPr lang="en-US" sz="2400" dirty="0"/>
          </a:p>
        </p:txBody>
      </p:sp>
    </p:spTree>
    <p:extLst>
      <p:ext uri="{BB962C8B-B14F-4D97-AF65-F5344CB8AC3E}">
        <p14:creationId xmlns:p14="http://schemas.microsoft.com/office/powerpoint/2010/main" val="12801079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TotalTime>
  <Words>286</Words>
  <Application>Microsoft Office PowerPoint</Application>
  <PresentationFormat>Widescreen</PresentationFormat>
  <Paragraphs>17</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History of Gunpowder</vt:lpstr>
      <vt:lpstr>Chinese Alchemists</vt:lpstr>
      <vt:lpstr>Accidental Discovery</vt:lpstr>
      <vt:lpstr>Early Use</vt:lpstr>
      <vt:lpstr>Mind Games</vt:lpstr>
      <vt:lpstr>Migration</vt:lpstr>
      <vt:lpstr>Gunpowder vs. Forts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Gunpowder</dc:title>
  <dc:creator>Joe Dumas</dc:creator>
  <cp:lastModifiedBy>Joe Dumas</cp:lastModifiedBy>
  <cp:revision>7</cp:revision>
  <dcterms:created xsi:type="dcterms:W3CDTF">2016-04-05T14:49:18Z</dcterms:created>
  <dcterms:modified xsi:type="dcterms:W3CDTF">2016-04-06T03:07:24Z</dcterms:modified>
</cp:coreProperties>
</file>